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72" r:id="rId5"/>
    <p:sldId id="277" r:id="rId6"/>
    <p:sldId id="282" r:id="rId7"/>
    <p:sldId id="283" r:id="rId8"/>
    <p:sldId id="284" r:id="rId9"/>
    <p:sldId id="285" r:id="rId10"/>
    <p:sldId id="286" r:id="rId11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92" d="100"/>
          <a:sy n="92" d="100"/>
        </p:scale>
        <p:origin x="336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0EEB11D-1A2C-47BA-A1EA-89023A82B24E}" type="datetime1">
              <a:rPr lang="es-ES" smtClean="0"/>
              <a:t>02/05/2025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1AE400-C156-46A1-A0E2-1B558DFFA34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31284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13FD2A-7ACC-44D6-B16C-08298A79751F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E48D1-FA17-4B0C-9EED-C23B2F50007B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1376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CEB408-2567-4E34-8971-DEA81E44683A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4FB67C-46E3-4052-9C78-AFEFC8EDDA49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43F19C-3629-4118-B362-283DE42BF256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F4753F-DE29-4565-9688-B803392C7103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Cuadro de texto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Cuadro de texto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5DB1B0-9ED1-410F-9A50-8ADAFEBF90A3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0ACDD8-EB32-4EB6-BA1A-24740639EF52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FDCD87-8C68-4185-84BC-049D0BE74198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E607B1-4EF7-45CD-94E6-4E04625E656A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02B536-6CDD-4B96-A7AE-8CBE5D006050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7F82FE-11B2-4B4C-828D-586248EA685E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B02EE8-A61F-43CF-90FD-0E33C2895D87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35BF49-87F1-48A2-A74E-226214ED3637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8CF51D-1EF2-4AA9-8F30-EA82D4EC5F79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C5C200-B4DF-4244-B4AE-71708E17BE03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B969A-5F57-4C2C-9BA4-14B3D7CFDB7F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12CCA1-6E9B-4069-B958-69F87D83354B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285438-735C-42AB-94ED-DDA0DCE4769B}" type="datetime1">
              <a:rPr lang="es-ES" noProof="0" smtClean="0"/>
              <a:t>02/05/2025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760AD57-E694-4AEC-B390-84E6EE06EE42}" type="datetime1">
              <a:rPr lang="es-ES" noProof="0" smtClean="0"/>
              <a:t>02/05/2025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corativa con diseño de ojo de toro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1012" y="1041400"/>
            <a:ext cx="9001462" cy="2387600"/>
          </a:xfrm>
        </p:spPr>
        <p:txBody>
          <a:bodyPr rtlCol="0">
            <a:normAutofit fontScale="90000"/>
          </a:bodyPr>
          <a:lstStyle/>
          <a:p>
            <a:r>
              <a:rPr lang="es-ES" dirty="0" err="1">
                <a:solidFill>
                  <a:srgbClr val="FFFFFF"/>
                </a:solidFill>
              </a:rPr>
              <a:t>Neopick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>
                <a:solidFill>
                  <a:srgbClr val="FFFFFF"/>
                </a:solidFill>
              </a:rPr>
              <a:t>Sistema de </a:t>
            </a:r>
            <a:r>
              <a:rPr lang="es-ES" dirty="0" err="1">
                <a:solidFill>
                  <a:srgbClr val="FFFFFF"/>
                </a:solidFill>
              </a:rPr>
              <a:t>picking</a:t>
            </a:r>
            <a:r>
              <a:rPr lang="es-ES" dirty="0">
                <a:solidFill>
                  <a:srgbClr val="FFFFFF"/>
                </a:solidFill>
              </a:rPr>
              <a:t> asistido por radiofrecuencia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08207" y="3631532"/>
            <a:ext cx="6722822" cy="1120333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Fabian Saavedra</a:t>
            </a:r>
          </a:p>
          <a:p>
            <a:pPr rtl="0"/>
            <a:r>
              <a:rPr lang="es-ES" dirty="0">
                <a:solidFill>
                  <a:srgbClr val="FFFFFF"/>
                </a:solidFill>
              </a:rPr>
              <a:t>Ian Marco Arango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C2EF855-4CB5-069B-BDF8-975A5EC11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003" y="3995737"/>
            <a:ext cx="4010025" cy="2295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2AB8B-1201-B057-FEFC-304CC9D2F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806" y="310895"/>
            <a:ext cx="11474245" cy="977075"/>
          </a:xfrm>
        </p:spPr>
        <p:txBody>
          <a:bodyPr/>
          <a:lstStyle/>
          <a:p>
            <a:r>
              <a:rPr lang="es-CO" dirty="0"/>
              <a:t>	MODELO 4+1 VISTAS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DC7EC55-DFA6-2F6D-4AFC-291E697D6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212" y="1579288"/>
            <a:ext cx="6657472" cy="4195869"/>
          </a:xfrm>
        </p:spPr>
        <p:txBody>
          <a:bodyPr>
            <a:normAutofit/>
          </a:bodyPr>
          <a:lstStyle/>
          <a:p>
            <a:pPr marL="457200" indent="-457200" algn="just">
              <a:buFontTx/>
              <a:buChar char="-"/>
            </a:pPr>
            <a:r>
              <a:rPr lang="es-MX" sz="2900" dirty="0"/>
              <a:t>Vista lógica.</a:t>
            </a:r>
          </a:p>
          <a:p>
            <a:pPr marL="457200" indent="-457200" algn="just">
              <a:buFontTx/>
              <a:buChar char="-"/>
            </a:pPr>
            <a:r>
              <a:rPr lang="es-MX" sz="2900" dirty="0"/>
              <a:t>Visa de componentes.</a:t>
            </a:r>
          </a:p>
          <a:p>
            <a:pPr marL="457200" indent="-457200" algn="just">
              <a:buFontTx/>
              <a:buChar char="-"/>
            </a:pPr>
            <a:r>
              <a:rPr lang="es-MX" sz="2900" dirty="0"/>
              <a:t>Vista de procesos.</a:t>
            </a:r>
          </a:p>
          <a:p>
            <a:pPr marL="457200" indent="-457200" algn="just">
              <a:buFontTx/>
              <a:buChar char="-"/>
            </a:pPr>
            <a:r>
              <a:rPr lang="es-MX" sz="2900" dirty="0"/>
              <a:t>Visa física.</a:t>
            </a:r>
          </a:p>
          <a:p>
            <a:pPr marL="457200" indent="-457200" algn="just">
              <a:buFontTx/>
              <a:buChar char="-"/>
            </a:pPr>
            <a:r>
              <a:rPr lang="es-MX" sz="2900" dirty="0"/>
              <a:t>Escenario.</a:t>
            </a:r>
          </a:p>
          <a:p>
            <a:endParaRPr lang="es-MX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56395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A46C6-D07A-AE26-3A71-B3B3F3567A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255637"/>
            <a:ext cx="9001462" cy="642721"/>
          </a:xfrm>
        </p:spPr>
        <p:txBody>
          <a:bodyPr>
            <a:normAutofit fontScale="90000"/>
          </a:bodyPr>
          <a:lstStyle/>
          <a:p>
            <a:r>
              <a:rPr lang="es-CO" dirty="0"/>
              <a:t>Vista lógica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F1E4BB-F654-0AD4-404F-0DC1E03F7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898359"/>
            <a:ext cx="9001462" cy="642722"/>
          </a:xfrm>
        </p:spPr>
        <p:txBody>
          <a:bodyPr>
            <a:normAutofit lnSpcReduction="10000"/>
          </a:bodyPr>
          <a:lstStyle/>
          <a:p>
            <a:r>
              <a:rPr lang="es-MX" sz="1100" b="1" dirty="0"/>
              <a:t>Define y valida la esencia funcional de </a:t>
            </a:r>
            <a:r>
              <a:rPr lang="es-MX" sz="1100" b="1" dirty="0" err="1"/>
              <a:t>NeoPick</a:t>
            </a:r>
            <a:r>
              <a:rPr lang="es-MX" sz="1100" b="1" dirty="0"/>
              <a:t>.</a:t>
            </a:r>
            <a:r>
              <a:rPr lang="es-MX" sz="1100" dirty="0"/>
              <a:t> Esta vista permite asegurar que los requerimientos del usuario se traducen correctamente en clases y relaciones clave (como Operario, Pedido, Producto),esta estructura que responde a las necesidades del negocio y servirá como pilar para la lógica de negocio..</a:t>
            </a:r>
            <a:endParaRPr lang="es-CO" sz="1400" dirty="0"/>
          </a:p>
        </p:txBody>
      </p:sp>
      <p:pic>
        <p:nvPicPr>
          <p:cNvPr id="8" name="Imagen 7" descr="Diagrama&#10;&#10;El contenido generado por IA puede ser incorrecto.">
            <a:extLst>
              <a:ext uri="{FF2B5EF4-FFF2-40B4-BE49-F238E27FC236}">
                <a16:creationId xmlns:a16="http://schemas.microsoft.com/office/drawing/2014/main" id="{3903371F-6FB2-C32F-E5DD-5796E63D4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53" y="1541081"/>
            <a:ext cx="10881360" cy="492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36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A11D07D8-CA96-7597-4EFE-37FB9B89D7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667743"/>
              </p:ext>
            </p:extLst>
          </p:nvPr>
        </p:nvGraphicFramePr>
        <p:xfrm>
          <a:off x="1504950" y="1714500"/>
          <a:ext cx="9182099" cy="342900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854221">
                  <a:extLst>
                    <a:ext uri="{9D8B030D-6E8A-4147-A177-3AD203B41FA5}">
                      <a16:colId xmlns:a16="http://schemas.microsoft.com/office/drawing/2014/main" val="3935078676"/>
                    </a:ext>
                  </a:extLst>
                </a:gridCol>
                <a:gridCol w="1097699">
                  <a:extLst>
                    <a:ext uri="{9D8B030D-6E8A-4147-A177-3AD203B41FA5}">
                      <a16:colId xmlns:a16="http://schemas.microsoft.com/office/drawing/2014/main" val="210442187"/>
                    </a:ext>
                  </a:extLst>
                </a:gridCol>
                <a:gridCol w="3106189">
                  <a:extLst>
                    <a:ext uri="{9D8B030D-6E8A-4147-A177-3AD203B41FA5}">
                      <a16:colId xmlns:a16="http://schemas.microsoft.com/office/drawing/2014/main" val="233586826"/>
                    </a:ext>
                  </a:extLst>
                </a:gridCol>
                <a:gridCol w="3123990">
                  <a:extLst>
                    <a:ext uri="{9D8B030D-6E8A-4147-A177-3AD203B41FA5}">
                      <a16:colId xmlns:a16="http://schemas.microsoft.com/office/drawing/2014/main" val="679995199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PARTICIPANTE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ELEMENTO UML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RELACIONES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NOTAS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5008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Operario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iniciaSesion()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realizaPicking()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registraTiempo()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al trabajado que ejecuta el picking.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573178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Pedido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generaPedido()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asignaPedido()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agregaItem()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Representa la orden del cliente; contiene Items.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495355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Reporte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generarReporte()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consultarReporte()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un reporte generado por el sistema.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100310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Escaneo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leerCodigo()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validarProducto()</a:t>
                      </a:r>
                      <a:br>
                        <a:rPr lang="es-CO" sz="1100" u="none" strike="noStrike">
                          <a:effectLst/>
                        </a:rPr>
                      </a:b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el dispositivo o acción de escaneo para validación en picking.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17551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Item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generarPedido()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una línea de pedido (Producto y Cantidad). 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955333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Producto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crearProducto()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un artículo físico (SKU) en el almacén.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509166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Ubicación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Clase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generarUbicación()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asignaUbicación()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Representa una localización física dentro del almacén.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32386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Artefacto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actualizarStock()</a:t>
                      </a:r>
                      <a:br>
                        <a:rPr lang="es-CO" sz="1100" u="none" strike="noStrike">
                          <a:effectLst/>
                        </a:rPr>
                      </a:br>
                      <a:r>
                        <a:rPr lang="es-CO" sz="1100" u="none" strike="noStrike">
                          <a:effectLst/>
                        </a:rPr>
                        <a:t>consultaStock()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 dirty="0">
                          <a:effectLst/>
                        </a:rPr>
                        <a:t>Gestiona las existencias (stock) de productos en las ubicaciones.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58580031"/>
                  </a:ext>
                </a:extLst>
              </a:tr>
            </a:tbl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2DF2D222-E28E-44CC-F2B4-3DF88624F068}"/>
              </a:ext>
            </a:extLst>
          </p:cNvPr>
          <p:cNvSpPr txBox="1"/>
          <p:nvPr/>
        </p:nvSpPr>
        <p:spPr>
          <a:xfrm>
            <a:off x="1695796" y="330849"/>
            <a:ext cx="8597437" cy="1066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b="1" dirty="0">
                <a:latin typeface="Poppins Bold"/>
                <a:ea typeface="Poppins Bold"/>
                <a:cs typeface="Poppins Bold"/>
                <a:sym typeface="Poppins Bold"/>
              </a:rPr>
              <a:t>CATALOGO DE ELEMENTOS Y RELACIONES</a:t>
            </a:r>
          </a:p>
        </p:txBody>
      </p:sp>
    </p:spTree>
    <p:extLst>
      <p:ext uri="{BB962C8B-B14F-4D97-AF65-F5344CB8AC3E}">
        <p14:creationId xmlns:p14="http://schemas.microsoft.com/office/powerpoint/2010/main" val="595098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98926-CF1C-835C-7B0C-4EF6F8E54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31410-59F9-D8CE-1132-2AA96845A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255637"/>
            <a:ext cx="9001462" cy="642721"/>
          </a:xfrm>
        </p:spPr>
        <p:txBody>
          <a:bodyPr>
            <a:normAutofit fontScale="90000"/>
          </a:bodyPr>
          <a:lstStyle/>
          <a:p>
            <a:r>
              <a:rPr lang="es-CO" dirty="0"/>
              <a:t>Vista DESARROLLO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543849-ABA2-A127-8635-52655DDA64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898359"/>
            <a:ext cx="9252840" cy="714310"/>
          </a:xfrm>
        </p:spPr>
        <p:txBody>
          <a:bodyPr>
            <a:noAutofit/>
          </a:bodyPr>
          <a:lstStyle/>
          <a:p>
            <a:r>
              <a:rPr lang="es-MX" sz="1200" b="1" dirty="0"/>
              <a:t>Guía la construcción y simplifica la evolución de </a:t>
            </a:r>
            <a:r>
              <a:rPr lang="es-MX" sz="1200" b="1" dirty="0" err="1"/>
              <a:t>NeoPick</a:t>
            </a:r>
            <a:r>
              <a:rPr lang="es-MX" sz="1200" b="1" dirty="0"/>
              <a:t>.</a:t>
            </a:r>
            <a:r>
              <a:rPr lang="es-MX" sz="1200" dirty="0"/>
              <a:t> Esta vista permite organizar eficientemente los módulos de software (Front-</a:t>
            </a:r>
            <a:r>
              <a:rPr lang="es-MX" sz="1200" dirty="0" err="1"/>
              <a:t>End</a:t>
            </a:r>
            <a:r>
              <a:rPr lang="es-MX" sz="1200" dirty="0"/>
              <a:t>, Controladores, Bases de Datos), asignando espacios de trabajo, gestionando dependencias, </a:t>
            </a:r>
            <a:r>
              <a:rPr lang="es-MX" sz="1200" dirty="0" err="1"/>
              <a:t>contruyendo</a:t>
            </a:r>
            <a:r>
              <a:rPr lang="es-MX" sz="1200" dirty="0"/>
              <a:t> un sistema mantenible y </a:t>
            </a:r>
            <a:r>
              <a:rPr lang="es-MX" sz="1200" dirty="0" err="1"/>
              <a:t>escablable</a:t>
            </a:r>
            <a:r>
              <a:rPr lang="es-MX" sz="1200" dirty="0"/>
              <a:t> a partir de los componentes.</a:t>
            </a:r>
          </a:p>
          <a:p>
            <a:r>
              <a:rPr lang="es-MX" sz="1200" dirty="0"/>
              <a:t> </a:t>
            </a:r>
            <a:endParaRPr lang="es-CO" sz="1200" dirty="0"/>
          </a:p>
        </p:txBody>
      </p:sp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13F4D34D-AD84-2DBD-0FF1-C8A4BCF5F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665" y="1662637"/>
            <a:ext cx="6184669" cy="438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73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60317-1A28-D09F-155D-A60FC2EC8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041F4C1-A3C6-5EAF-78E3-493E1733CB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81411"/>
              </p:ext>
            </p:extLst>
          </p:nvPr>
        </p:nvGraphicFramePr>
        <p:xfrm>
          <a:off x="1498599" y="1277813"/>
          <a:ext cx="9194801" cy="427482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854987">
                  <a:extLst>
                    <a:ext uri="{9D8B030D-6E8A-4147-A177-3AD203B41FA5}">
                      <a16:colId xmlns:a16="http://schemas.microsoft.com/office/drawing/2014/main" val="903732751"/>
                    </a:ext>
                  </a:extLst>
                </a:gridCol>
                <a:gridCol w="1098152">
                  <a:extLst>
                    <a:ext uri="{9D8B030D-6E8A-4147-A177-3AD203B41FA5}">
                      <a16:colId xmlns:a16="http://schemas.microsoft.com/office/drawing/2014/main" val="1822485773"/>
                    </a:ext>
                  </a:extLst>
                </a:gridCol>
                <a:gridCol w="3116379">
                  <a:extLst>
                    <a:ext uri="{9D8B030D-6E8A-4147-A177-3AD203B41FA5}">
                      <a16:colId xmlns:a16="http://schemas.microsoft.com/office/drawing/2014/main" val="2331614474"/>
                    </a:ext>
                  </a:extLst>
                </a:gridCol>
                <a:gridCol w="3125283">
                  <a:extLst>
                    <a:ext uri="{9D8B030D-6E8A-4147-A177-3AD203B41FA5}">
                      <a16:colId xmlns:a16="http://schemas.microsoft.com/office/drawing/2014/main" val="662885201"/>
                    </a:ext>
                  </a:extLst>
                </a:gridCol>
              </a:tblGrid>
              <a:tr h="98743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PARTICIPANTE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ELEMENTO UML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RELACIONES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NOTAS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139717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Escaneo RFID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Componente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Se comunica con controlador inventario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 dirty="0">
                          <a:effectLst/>
                        </a:rPr>
                        <a:t>Componente del </a:t>
                      </a:r>
                      <a:r>
                        <a:rPr lang="es-MX" sz="1100" u="none" strike="noStrike" dirty="0" err="1">
                          <a:effectLst/>
                        </a:rPr>
                        <a:t>front-end</a:t>
                      </a:r>
                      <a:r>
                        <a:rPr lang="es-MX" sz="1100" u="none" strike="noStrike" dirty="0">
                          <a:effectLst/>
                        </a:rPr>
                        <a:t> para leer etiquetas RFID. Envía datos al </a:t>
                      </a:r>
                      <a:r>
                        <a:rPr lang="es-MX" sz="1100" u="none" strike="noStrike" dirty="0" err="1">
                          <a:effectLst/>
                        </a:rPr>
                        <a:t>backend</a:t>
                      </a:r>
                      <a:r>
                        <a:rPr lang="es-MX" sz="1100" u="none" strike="noStrike" dirty="0">
                          <a:effectLst/>
                        </a:rPr>
                        <a:t> para actualizar inventario.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134502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App </a:t>
                      </a:r>
                      <a:r>
                        <a:rPr lang="es-CO" sz="1100" u="none" strike="noStrike" dirty="0" err="1">
                          <a:effectLst/>
                        </a:rPr>
                        <a:t>picking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Se comunica con controlador de pedidos, se comunica con controlador 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Aplicación del front-end usada por el operario para gestionar y confirmar tareas de picking.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35853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productos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Accede a data base productos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y el acceso a datos relacionados con los productos.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912949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reportes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Accede a data base pedidos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y el acceso a datos para la generación de reportes (basados en pedidos).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03892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pedidos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Accede a data base pedidos y recibe datos/interactua con app picking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y el acceso a datos para los pedidos. Interactúa con el front-end.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266714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la ubicación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Accede data base 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relacionada con las ubicaciones (probablemente vía inventario).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154932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Controlador de 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Componente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Accede data base inventario , recibe datos/Interactua con app picking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Gestiona la lógica de negocio y el acceso a datos del inventario. Recibe actualizaciones del front-end.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072679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Data base productos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Artefacto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</a:rPr>
                        <a:t>Accedida por controlador de productos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Almacena la información persistente de los productos.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584914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Data base pedidos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Artefacto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Es accedida por controlador de pedidos y controlador de reportes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Almacena la información persistente de los pedidos.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865058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Data base inventario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</a:rPr>
                        <a:t>Artefacto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Es accedida por controlador de inventario y controlador de ubicación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 dirty="0">
                          <a:effectLst/>
                        </a:rPr>
                        <a:t>Almacena la información persistente del inventario (stock, ubicaciones de productos).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72085695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2032616" y="303187"/>
            <a:ext cx="7963256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sz="3200" b="1" dirty="0">
                <a:latin typeface="Poppins Bold"/>
                <a:ea typeface="Poppins Bold"/>
                <a:cs typeface="Poppins Bold"/>
                <a:sym typeface="Poppins Bold"/>
              </a:rPr>
              <a:t>CATALOGO DE ELEMENTOS Y RELACIONES</a:t>
            </a:r>
          </a:p>
        </p:txBody>
      </p:sp>
    </p:spTree>
    <p:extLst>
      <p:ext uri="{BB962C8B-B14F-4D97-AF65-F5344CB8AC3E}">
        <p14:creationId xmlns:p14="http://schemas.microsoft.com/office/powerpoint/2010/main" val="887553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EB1F0-DBFF-D053-B17A-DD6916DD0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AA24E6-F871-074C-79ED-DF1D17EAF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/>
          <a:p>
            <a:r>
              <a:rPr lang="es-CO" dirty="0"/>
              <a:t>Vista de procesos</a:t>
            </a:r>
          </a:p>
        </p:txBody>
      </p:sp>
      <p:sp>
        <p:nvSpPr>
          <p:cNvPr id="3079" name="Text Placeholder 3">
            <a:extLst>
              <a:ext uri="{FF2B5EF4-FFF2-40B4-BE49-F238E27FC236}">
                <a16:creationId xmlns:a16="http://schemas.microsoft.com/office/drawing/2014/main" id="{865BCF70-25C0-E994-10D5-3EDB2C13B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/>
          <a:lstStyle/>
          <a:p>
            <a:r>
              <a:rPr lang="es-MX" b="1" dirty="0"/>
              <a:t>Optimiza el rendimiento y asegura la fluidez operativa de </a:t>
            </a:r>
            <a:r>
              <a:rPr lang="es-MX" b="1" dirty="0" err="1"/>
              <a:t>NeoPick</a:t>
            </a:r>
            <a:r>
              <a:rPr lang="es-MX" b="1" dirty="0"/>
              <a:t>.</a:t>
            </a:r>
            <a:r>
              <a:rPr lang="es-MX" dirty="0"/>
              <a:t> Esta vista define cómo interactúan los procesos en tiempo de ejecución para identificar cuellos de botella y mejorar la eficiencia. </a:t>
            </a:r>
            <a:endParaRPr lang="en-US" dirty="0"/>
          </a:p>
        </p:txBody>
      </p:sp>
      <p:pic>
        <p:nvPicPr>
          <p:cNvPr id="6" name="Imagen 5" descr="Diagrama&#10;&#10;El contenido generado por IA puede ser incorrecto.">
            <a:extLst>
              <a:ext uri="{FF2B5EF4-FFF2-40B4-BE49-F238E27FC236}">
                <a16:creationId xmlns:a16="http://schemas.microsoft.com/office/drawing/2014/main" id="{5613A9CB-6CE2-D9BC-5053-5D96F3D9D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382" y="501535"/>
            <a:ext cx="4907241" cy="577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8625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co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50_TF44600913.potx" id="{F79778ED-13D9-4980-81AF-DF3F74282063}" vid="{92B3A15D-4472-4682-A6C0-68416E82791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Damasco</Template>
  <TotalTime>1583</TotalTime>
  <Words>596</Words>
  <Application>Microsoft Office PowerPoint</Application>
  <PresentationFormat>Panorámica</PresentationFormat>
  <Paragraphs>99</Paragraphs>
  <Slides>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Aptos Narrow</vt:lpstr>
      <vt:lpstr>Arial</vt:lpstr>
      <vt:lpstr>Bookman Old Style</vt:lpstr>
      <vt:lpstr>Calibri</vt:lpstr>
      <vt:lpstr>Poppins Bold</vt:lpstr>
      <vt:lpstr>Rockwell</vt:lpstr>
      <vt:lpstr>Damasco</vt:lpstr>
      <vt:lpstr>Neopick Sistema de picking asistido por radiofrecuencia</vt:lpstr>
      <vt:lpstr> MODELO 4+1 VISTAS</vt:lpstr>
      <vt:lpstr>Vista lógica</vt:lpstr>
      <vt:lpstr>Presentación de PowerPoint</vt:lpstr>
      <vt:lpstr>Vista DESARROLLO</vt:lpstr>
      <vt:lpstr>Presentación de PowerPoint</vt:lpstr>
      <vt:lpstr>Vista de procesos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FABIAN ANDRES SAAVEDRA FORERO</dc:creator>
  <cp:lastModifiedBy>Fabian Saavedra</cp:lastModifiedBy>
  <cp:revision>11</cp:revision>
  <dcterms:created xsi:type="dcterms:W3CDTF">2025-04-05T00:55:59Z</dcterms:created>
  <dcterms:modified xsi:type="dcterms:W3CDTF">2025-05-02T16:30:13Z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